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56" r:id="rId5"/>
    <p:sldId id="257" r:id="rId6"/>
    <p:sldId id="260" r:id="rId7"/>
    <p:sldId id="262" r:id="rId8"/>
    <p:sldId id="263" r:id="rId9"/>
    <p:sldId id="264" r:id="rId10"/>
    <p:sldId id="265" r:id="rId11"/>
    <p:sldId id="267" r:id="rId12"/>
    <p:sldId id="268"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Open sans" panose="020B0606030504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69" autoAdjust="0"/>
  </p:normalViewPr>
  <p:slideViewPr>
    <p:cSldViewPr snapToGrid="0">
      <p:cViewPr varScale="1">
        <p:scale>
          <a:sx n="81" d="100"/>
          <a:sy n="81" d="100"/>
        </p:scale>
        <p:origin x="706" y="58"/>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6DE5F-DF04-4F27-A344-93FB2E432C72}" type="datetimeFigureOut">
              <a:rPr lang="en-GB" smtClean="0"/>
              <a:t>10/10/2023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114940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10/10/2023</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10/10/2023</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10/10/2023</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10/10/2023</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10/10/2023</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10/10/2023</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10/10/2023</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10/10/2023</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10/10/2023</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10/10/2023</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10/10/2023</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10/10/2023</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2"/>
          <a:stretch>
            <a:fillRect/>
          </a:stretch>
        </p:blipFill>
        <p:spPr>
          <a:xfrm>
            <a:off x="474897" y="1509281"/>
            <a:ext cx="11157246" cy="4933722"/>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F59AC147-2D0F-41A7-BED5-45E97CFA4AB6}"/>
              </a:ext>
            </a:extLst>
          </p:cNvPr>
          <p:cNvPicPr>
            <a:picLocks noChangeAspect="1"/>
          </p:cNvPicPr>
          <p:nvPr/>
        </p:nvPicPr>
        <p:blipFill>
          <a:blip r:embed="rId3"/>
          <a:stretch>
            <a:fillRect/>
          </a:stretch>
        </p:blipFill>
        <p:spPr>
          <a:xfrm>
            <a:off x="122211" y="-124450"/>
            <a:ext cx="3515973" cy="193717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9FDCFF71-985B-4ABF-B486-084BD399ACA7}"/>
              </a:ext>
            </a:extLst>
          </p:cNvPr>
          <p:cNvPicPr>
            <a:picLocks noChangeAspect="1"/>
          </p:cNvPicPr>
          <p:nvPr/>
        </p:nvPicPr>
        <p:blipFill>
          <a:blip r:embed="rId4"/>
          <a:stretch>
            <a:fillRect/>
          </a:stretch>
        </p:blipFill>
        <p:spPr>
          <a:xfrm>
            <a:off x="10593168" y="178992"/>
            <a:ext cx="1476621" cy="1330289"/>
          </a:xfrm>
          <a:prstGeom prst="rect">
            <a:avLst/>
          </a:prstGeom>
        </p:spPr>
      </p:pic>
      <p:sp>
        <p:nvSpPr>
          <p:cNvPr id="5" name="Title 1">
            <a:extLst>
              <a:ext uri="{FF2B5EF4-FFF2-40B4-BE49-F238E27FC236}">
                <a16:creationId xmlns:a16="http://schemas.microsoft.com/office/drawing/2014/main" id="{93317699-8C40-880B-E17E-C7E2B1EDD16C}"/>
              </a:ext>
            </a:extLst>
          </p:cNvPr>
          <p:cNvSpPr txBox="1">
            <a:spLocks/>
          </p:cNvSpPr>
          <p:nvPr/>
        </p:nvSpPr>
        <p:spPr>
          <a:xfrm>
            <a:off x="1328393" y="716819"/>
            <a:ext cx="10515600" cy="4882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panose="020B0606030504020204" pitchFamily="34" charset="0"/>
                <a:ea typeface="Open sans" panose="020B0606030504020204" pitchFamily="34" charset="0"/>
                <a:cs typeface="Open sans" panose="020B0606030504020204" pitchFamily="34" charset="0"/>
              </a:rPr>
              <a:t>Reception Long Term Plan 23-24</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618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199" y="273759"/>
            <a:ext cx="10515600" cy="4882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panose="020B0606030504020204" pitchFamily="34" charset="0"/>
                <a:ea typeface="Open sans" panose="020B0606030504020204" pitchFamily="34" charset="0"/>
                <a:cs typeface="Open sans" panose="020B0606030504020204" pitchFamily="34" charset="0"/>
              </a:rPr>
              <a:t>Reception Long Term Plan 23-24</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252479745"/>
              </p:ext>
            </p:extLst>
          </p:nvPr>
        </p:nvGraphicFramePr>
        <p:xfrm>
          <a:off x="586032" y="1760311"/>
          <a:ext cx="11019935" cy="4281465"/>
        </p:xfrm>
        <a:graphic>
          <a:graphicData uri="http://schemas.openxmlformats.org/drawingml/2006/table">
            <a:tbl>
              <a:tblPr firstRow="1" bandRow="1">
                <a:tableStyleId>{5C22544A-7EE6-4342-B048-85BDC9FD1C3A}</a:tableStyleId>
              </a:tblPr>
              <a:tblGrid>
                <a:gridCol w="1241639">
                  <a:extLst>
                    <a:ext uri="{9D8B030D-6E8A-4147-A177-3AD203B41FA5}">
                      <a16:colId xmlns:a16="http://schemas.microsoft.com/office/drawing/2014/main" val="385991600"/>
                    </a:ext>
                  </a:extLst>
                </a:gridCol>
                <a:gridCol w="1676997">
                  <a:extLst>
                    <a:ext uri="{9D8B030D-6E8A-4147-A177-3AD203B41FA5}">
                      <a16:colId xmlns:a16="http://schemas.microsoft.com/office/drawing/2014/main" val="2865123548"/>
                    </a:ext>
                  </a:extLst>
                </a:gridCol>
                <a:gridCol w="1806998">
                  <a:extLst>
                    <a:ext uri="{9D8B030D-6E8A-4147-A177-3AD203B41FA5}">
                      <a16:colId xmlns:a16="http://schemas.microsoft.com/office/drawing/2014/main" val="872926247"/>
                    </a:ext>
                  </a:extLst>
                </a:gridCol>
                <a:gridCol w="1442998">
                  <a:extLst>
                    <a:ext uri="{9D8B030D-6E8A-4147-A177-3AD203B41FA5}">
                      <a16:colId xmlns:a16="http://schemas.microsoft.com/office/drawing/2014/main" val="1315738151"/>
                    </a:ext>
                  </a:extLst>
                </a:gridCol>
                <a:gridCol w="1572999">
                  <a:extLst>
                    <a:ext uri="{9D8B030D-6E8A-4147-A177-3AD203B41FA5}">
                      <a16:colId xmlns:a16="http://schemas.microsoft.com/office/drawing/2014/main" val="2709165749"/>
                    </a:ext>
                  </a:extLst>
                </a:gridCol>
                <a:gridCol w="1572999">
                  <a:extLst>
                    <a:ext uri="{9D8B030D-6E8A-4147-A177-3AD203B41FA5}">
                      <a16:colId xmlns:a16="http://schemas.microsoft.com/office/drawing/2014/main" val="2335150482"/>
                    </a:ext>
                  </a:extLst>
                </a:gridCol>
                <a:gridCol w="1705305">
                  <a:extLst>
                    <a:ext uri="{9D8B030D-6E8A-4147-A177-3AD203B41FA5}">
                      <a16:colId xmlns:a16="http://schemas.microsoft.com/office/drawing/2014/main" val="4046203905"/>
                    </a:ext>
                  </a:extLst>
                </a:gridCol>
              </a:tblGrid>
              <a:tr h="261930">
                <a:tc>
                  <a:txBody>
                    <a:bodyPr/>
                    <a:lstStyle/>
                    <a:p>
                      <a:pPr algn="ctr"/>
                      <a:endParaRPr lang="en-GB" sz="10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2</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2</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1081065">
                <a:tc>
                  <a:txBody>
                    <a:bodyPr/>
                    <a:lstStyle/>
                    <a:p>
                      <a:pPr algn="ctr"/>
                      <a:r>
                        <a:rPr lang="en-US" sz="1200" b="1" spc="0" dirty="0">
                          <a:latin typeface="Open sans" panose="020B0606030504020204" pitchFamily="34" charset="0"/>
                          <a:ea typeface="Open sans" panose="020B0606030504020204" pitchFamily="34" charset="0"/>
                          <a:cs typeface="Open sans" panose="020B0606030504020204" pitchFamily="34" charset="0"/>
                        </a:rPr>
                        <a:t>Themes</a:t>
                      </a:r>
                      <a:r>
                        <a:rPr lang="en-US" sz="1200" b="0" spc="0" dirty="0">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All About me!</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Starting school </a:t>
                      </a:r>
                    </a:p>
                    <a:p>
                      <a:pPr algn="ctr"/>
                      <a:r>
                        <a:rPr lang="en-US" sz="1000"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Friends &amp; family</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My body &amp; being healthy</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have I changed?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Terrific Tales!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Traditional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the Panto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Christmas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rgbClr val="CC66FF"/>
                          </a:solidFill>
                          <a:latin typeface="Open sans" panose="020B0606030504020204" pitchFamily="34" charset="0"/>
                          <a:ea typeface="Open sans" panose="020B0606030504020204" pitchFamily="34" charset="0"/>
                          <a:cs typeface="Open sans" panose="020B0606030504020204" pitchFamily="34" charset="0"/>
                        </a:rPr>
                        <a:t>Amazing Animals!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Animals around the world - Climates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Habitats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British wildlife</a:t>
                      </a:r>
                      <a:endParaRPr lang="en-GB"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rgbClr val="CC66FF"/>
                          </a:solidFill>
                          <a:latin typeface="Open sans" panose="020B0606030504020204" pitchFamily="34" charset="0"/>
                          <a:ea typeface="Open sans" panose="020B0606030504020204" pitchFamily="34" charset="0"/>
                          <a:cs typeface="Open sans" panose="020B0606030504020204" pitchFamily="34" charset="0"/>
                        </a:rPr>
                        <a:t>Come Outside!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Plants &amp; Flowers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Lifecycles</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Weather &amp; seasons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Reduce, Reuse &amp; Recycle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Ticket to ride!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Where do we live?</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Maps &amp; journeys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Vehicles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Space travel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Holidays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Fossils –Dinosaurs</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Seasides in the past  - </a:t>
                      </a:r>
                      <a:r>
                        <a:rPr lang="en-GB"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Pirates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1507557">
                <a:tc>
                  <a:txBody>
                    <a:bodyPr/>
                    <a:lstStyle/>
                    <a:p>
                      <a:pPr algn="ctr"/>
                      <a:r>
                        <a:rPr lang="en-US" sz="1200" b="1" spc="0" dirty="0">
                          <a:latin typeface="Open sans" panose="020B0606030504020204" pitchFamily="34" charset="0"/>
                          <a:ea typeface="Open sans" panose="020B0606030504020204" pitchFamily="34" charset="0"/>
                          <a:cs typeface="Open sans" panose="020B0606030504020204" pitchFamily="34" charset="0"/>
                        </a:rPr>
                        <a:t>Possible Texts </a:t>
                      </a:r>
                      <a:endParaRPr lang="en-GB" sz="1200" b="1" spc="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Supertato</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1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Superworm</a:t>
                      </a: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Once there were Giants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Stick 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Smartest Giant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Worry Monster</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Rainbow Fish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Funny Bones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Big Book of Families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Pete the Cat </a:t>
                      </a:r>
                      <a:endParaRPr lang="en-GB"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Jolly Postman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Goldilocks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Farmer Duck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Hansel &amp; Gretal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Ugly Duckling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highlight>
                            <a:srgbClr val="FFFF00"/>
                          </a:highlight>
                          <a:latin typeface="Open sans" panose="020B0606030504020204" pitchFamily="34" charset="0"/>
                          <a:ea typeface="Open sans" panose="020B0606030504020204" pitchFamily="34" charset="0"/>
                          <a:cs typeface="Open sans" panose="020B0606030504020204" pitchFamily="34" charset="0"/>
                        </a:rPr>
                        <a:t>Rama and Sita</a:t>
                      </a:r>
                      <a:endParaRPr lang="en-US" sz="1000"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Emperors Egg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Very Hungry Caterpillar </a:t>
                      </a:r>
                    </a:p>
                    <a:p>
                      <a:pPr algn="ctr"/>
                      <a:r>
                        <a:rPr lang="en-GB"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Aghh Spider! </a:t>
                      </a:r>
                    </a:p>
                    <a:p>
                      <a:pPr algn="ctr"/>
                      <a:r>
                        <a:rPr lang="en-GB"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Tige who came to tea </a:t>
                      </a:r>
                    </a:p>
                    <a:p>
                      <a:pPr algn="ctr"/>
                      <a:r>
                        <a:rPr lang="en-GB"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Diary of a wombat</a:t>
                      </a:r>
                    </a:p>
                    <a:p>
                      <a:pPr algn="ctr"/>
                      <a:endParaRPr lang="en-GB"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Jack and the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One Plastic Bag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Jasper’s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Open sans" panose="020B0606030504020204" pitchFamily="34" charset="0"/>
                          <a:ea typeface="Open sans" panose="020B0606030504020204" pitchFamily="34" charset="0"/>
                          <a:cs typeface="Open sans" panose="020B0606030504020204" pitchFamily="34" charset="0"/>
                        </a:rPr>
                        <a:t>Somebody Swallowed Stanley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Open sans" panose="020B0606030504020204" pitchFamily="34" charset="0"/>
                          <a:ea typeface="Open sans" panose="020B0606030504020204" pitchFamily="34" charset="0"/>
                          <a:cs typeface="Open sans" panose="020B0606030504020204" pitchFamily="34" charset="0"/>
                        </a:rPr>
                        <a:t>Here We Are</a:t>
                      </a:r>
                      <a:endParaRPr lang="en-GB"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Snail and the Whale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Naughty Bus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Mr. Gumpy’s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Bob, The Man on the Moon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Beegu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100 Decker Bus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Lighthouse Keeper’s Lunch</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 the Sea Non – Fiction</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P is for Passport</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Journey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Zoom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World Atlases </a:t>
                      </a:r>
                    </a:p>
                    <a:p>
                      <a:pPr algn="ctr"/>
                      <a:r>
                        <a:rPr lang="en-US" sz="1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Tiddler</a:t>
                      </a: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GB"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1245256">
                <a:tc>
                  <a:txBody>
                    <a:bodyPr/>
                    <a:lstStyle/>
                    <a:p>
                      <a:pPr algn="ctr"/>
                      <a:r>
                        <a:rPr lang="en-US" sz="1200" b="1" spc="0" dirty="0">
                          <a:latin typeface="Open sans" panose="020B0606030504020204" pitchFamily="34" charset="0"/>
                          <a:ea typeface="Open sans" panose="020B0606030504020204" pitchFamily="34" charset="0"/>
                          <a:cs typeface="Open sans" panose="020B0606030504020204" pitchFamily="34" charset="0"/>
                        </a:rPr>
                        <a:t>Important events</a:t>
                      </a:r>
                      <a:endParaRPr lang="en-GB" sz="1200" b="1" spc="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Trail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Remembrance Day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People who help us visit </a:t>
                      </a:r>
                    </a:p>
                    <a:p>
                      <a:pPr algn="ctr"/>
                      <a:r>
                        <a:rPr lang="en-US" sz="1000"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Harvest 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Hannukah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Children 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Anti- Bullying Week </a:t>
                      </a:r>
                      <a:endParaRPr lang="en-GB"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Lunar New Year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Random Acts of Kindness Week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Valentine’s Day</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Internet Safety Day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Children’s Mental Health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Shrove Tuesday/Ash Wednesday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Queen’s Birthday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World Book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Eater Egg Hunt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Local visits</a:t>
                      </a:r>
                    </a:p>
                    <a:p>
                      <a:pPr algn="ctr"/>
                      <a:r>
                        <a:rPr lang="en-US" sz="1000"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Start of Ramadan </a:t>
                      </a:r>
                    </a:p>
                    <a:p>
                      <a:pPr algn="ctr"/>
                      <a:r>
                        <a:rPr lang="en-US" sz="1000"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Eid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Visit to the beach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Father’s Day </a:t>
                      </a:r>
                    </a:p>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World Environment Day </a:t>
                      </a:r>
                    </a:p>
                    <a:p>
                      <a:pPr algn="ctr"/>
                      <a:endParaRPr lang="en-GB"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612" y="1127613"/>
            <a:ext cx="488272" cy="48827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5584">
            <a:off x="4204455" y="1103289"/>
            <a:ext cx="536918" cy="536918"/>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2501">
            <a:off x="5800755" y="1090407"/>
            <a:ext cx="505803" cy="50580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55735">
            <a:off x="7217084" y="1086635"/>
            <a:ext cx="570224" cy="570224"/>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46721">
            <a:off x="8905093" y="1043011"/>
            <a:ext cx="582151" cy="582151"/>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31948">
            <a:off x="10408978" y="897530"/>
            <a:ext cx="703147" cy="703147"/>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panose="020B0606030504020204" pitchFamily="34" charset="0"/>
                <a:ea typeface="Open sans" panose="020B0606030504020204" pitchFamily="34" charset="0"/>
                <a:cs typeface="Open sans" panose="020B0606030504020204" pitchFamily="34" charset="0"/>
              </a:rPr>
              <a:t>Reception Long Term Plan 23-24</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967397888"/>
              </p:ext>
            </p:extLst>
          </p:nvPr>
        </p:nvGraphicFramePr>
        <p:xfrm>
          <a:off x="197738" y="719663"/>
          <a:ext cx="11796523" cy="1958411"/>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671545">
                  <a:extLst>
                    <a:ext uri="{9D8B030D-6E8A-4147-A177-3AD203B41FA5}">
                      <a16:colId xmlns:a16="http://schemas.microsoft.com/office/drawing/2014/main" val="872926247"/>
                    </a:ext>
                  </a:extLst>
                </a:gridCol>
                <a:gridCol w="1688014">
                  <a:extLst>
                    <a:ext uri="{9D8B030D-6E8A-4147-A177-3AD203B41FA5}">
                      <a16:colId xmlns:a16="http://schemas.microsoft.com/office/drawing/2014/main" val="1315738151"/>
                    </a:ext>
                  </a:extLst>
                </a:gridCol>
                <a:gridCol w="1704484">
                  <a:extLst>
                    <a:ext uri="{9D8B030D-6E8A-4147-A177-3AD203B41FA5}">
                      <a16:colId xmlns:a16="http://schemas.microsoft.com/office/drawing/2014/main" val="2709165749"/>
                    </a:ext>
                  </a:extLst>
                </a:gridCol>
                <a:gridCol w="1720953">
                  <a:extLst>
                    <a:ext uri="{9D8B030D-6E8A-4147-A177-3AD203B41FA5}">
                      <a16:colId xmlns:a16="http://schemas.microsoft.com/office/drawing/2014/main" val="2335150482"/>
                    </a:ext>
                  </a:extLst>
                </a:gridCol>
                <a:gridCol w="1737423">
                  <a:extLst>
                    <a:ext uri="{9D8B030D-6E8A-4147-A177-3AD203B41FA5}">
                      <a16:colId xmlns:a16="http://schemas.microsoft.com/office/drawing/2014/main" val="4046203905"/>
                    </a:ext>
                  </a:extLst>
                </a:gridCol>
              </a:tblGrid>
              <a:tr h="371543">
                <a:tc>
                  <a:txBody>
                    <a:bodyPr/>
                    <a:lstStyle/>
                    <a:p>
                      <a:pPr algn="ctr"/>
                      <a:endParaRPr lang="en-GB"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2</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2</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362520">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Open sans" panose="020B0606030504020204" pitchFamily="34" charset="0"/>
                          <a:ea typeface="Open sans" panose="020B0606030504020204" pitchFamily="34" charset="0"/>
                          <a:cs typeface="Open sans" panose="020B0606030504020204" pitchFamily="34" charset="0"/>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Open sans" panose="020B0606030504020204" pitchFamily="34" charset="0"/>
                          <a:ea typeface="Open sans" panose="020B0606030504020204" pitchFamily="34" charset="0"/>
                          <a:cs typeface="Open sans" panose="020B0606030504020204" pitchFamily="34" charset="0"/>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821844">
                <a:tc rowSpan="2">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 AND LANGUAGE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Talking to friends </a:t>
                      </a:r>
                    </a:p>
                    <a:p>
                      <a:pPr algn="ctr"/>
                      <a:r>
                        <a:rPr lang="en-US" sz="1000" dirty="0">
                          <a:latin typeface="Open sans" panose="020B0606030504020204" pitchFamily="34" charset="0"/>
                          <a:ea typeface="Open sans" panose="020B0606030504020204" pitchFamily="34" charset="0"/>
                          <a:cs typeface="Open sans" panose="020B0606030504020204" pitchFamily="34" charset="0"/>
                        </a:rPr>
                        <a:t>Sharing facts about self, experiences &amp; </a:t>
                      </a: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Responding to stories &amp; retelling them</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Following instructions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Taking part in discussion </a:t>
                      </a: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Answering how and why questions</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Inventing own verbal stories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Sustained focus when listening</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Giving simple explanations</a:t>
                      </a:r>
                      <a:endParaRPr lang="en-GB"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Describing events &amp; stories  in detail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sz="1000" b="0" u="none" dirty="0">
                          <a:solidFill>
                            <a:schemeClr val="tx1"/>
                          </a:solidFill>
                          <a:latin typeface="Open sans" panose="020B0606030504020204" pitchFamily="34" charset="0"/>
                          <a:ea typeface="Open sans" panose="020B0606030504020204" pitchFamily="34" charset="0"/>
                          <a:cs typeface="Open sans" panose="020B0606030504020204" pitchFamily="34" charset="0"/>
                        </a:rPr>
                        <a:t>Multi-step instructions</a:t>
                      </a:r>
                    </a:p>
                    <a:p>
                      <a:pPr algn="ct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63662612"/>
                  </a:ext>
                </a:extLst>
              </a:tr>
              <a:tr h="402504">
                <a:tc vMerge="1">
                  <a:txBody>
                    <a:bodyPr/>
                    <a:lstStyle/>
                    <a:p>
                      <a:pPr algn="ctr"/>
                      <a:endParaRPr lang="en-US"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On going work: talking &amp; discussion times, sharing stories &amp; songs, developing vocabulary, developing concentration &amp; listening,, show &amp; tell, NELI intervention as appropriate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4419089"/>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07" y="279819"/>
            <a:ext cx="622471" cy="622471"/>
          </a:xfrm>
          <a:prstGeom prst="rect">
            <a:avLst/>
          </a:prstGeom>
        </p:spPr>
      </p:pic>
      <p:graphicFrame>
        <p:nvGraphicFramePr>
          <p:cNvPr id="2" name="Table 1">
            <a:extLst>
              <a:ext uri="{FF2B5EF4-FFF2-40B4-BE49-F238E27FC236}">
                <a16:creationId xmlns:a16="http://schemas.microsoft.com/office/drawing/2014/main" id="{3A67E88A-CFEB-48BD-919C-4BE15B0C9C80}"/>
              </a:ext>
            </a:extLst>
          </p:cNvPr>
          <p:cNvGraphicFramePr>
            <a:graphicFrameLocks noGrp="1"/>
          </p:cNvGraphicFramePr>
          <p:nvPr>
            <p:extLst>
              <p:ext uri="{D42A27DB-BD31-4B8C-83A1-F6EECF244321}">
                <p14:modId xmlns:p14="http://schemas.microsoft.com/office/powerpoint/2010/main" val="4119785010"/>
              </p:ext>
            </p:extLst>
          </p:nvPr>
        </p:nvGraphicFramePr>
        <p:xfrm>
          <a:off x="197738" y="2678074"/>
          <a:ext cx="11796523" cy="1310640"/>
        </p:xfrm>
        <a:graphic>
          <a:graphicData uri="http://schemas.openxmlformats.org/drawingml/2006/table">
            <a:tbl>
              <a:tblPr firstRow="1" bandRow="1">
                <a:tableStyleId>{5C22544A-7EE6-4342-B048-85BDC9FD1C3A}</a:tableStyleId>
              </a:tblPr>
              <a:tblGrid>
                <a:gridCol w="1744184">
                  <a:extLst>
                    <a:ext uri="{9D8B030D-6E8A-4147-A177-3AD203B41FA5}">
                      <a16:colId xmlns:a16="http://schemas.microsoft.com/office/drawing/2014/main" val="3899937622"/>
                    </a:ext>
                  </a:extLst>
                </a:gridCol>
                <a:gridCol w="1517715">
                  <a:extLst>
                    <a:ext uri="{9D8B030D-6E8A-4147-A177-3AD203B41FA5}">
                      <a16:colId xmlns:a16="http://schemas.microsoft.com/office/drawing/2014/main" val="3265305047"/>
                    </a:ext>
                  </a:extLst>
                </a:gridCol>
                <a:gridCol w="1696825">
                  <a:extLst>
                    <a:ext uri="{9D8B030D-6E8A-4147-A177-3AD203B41FA5}">
                      <a16:colId xmlns:a16="http://schemas.microsoft.com/office/drawing/2014/main" val="1959752684"/>
                    </a:ext>
                  </a:extLst>
                </a:gridCol>
                <a:gridCol w="1696825">
                  <a:extLst>
                    <a:ext uri="{9D8B030D-6E8A-4147-A177-3AD203B41FA5}">
                      <a16:colId xmlns:a16="http://schemas.microsoft.com/office/drawing/2014/main" val="3572264776"/>
                    </a:ext>
                  </a:extLst>
                </a:gridCol>
                <a:gridCol w="1734532">
                  <a:extLst>
                    <a:ext uri="{9D8B030D-6E8A-4147-A177-3AD203B41FA5}">
                      <a16:colId xmlns:a16="http://schemas.microsoft.com/office/drawing/2014/main" val="1148498304"/>
                    </a:ext>
                  </a:extLst>
                </a:gridCol>
                <a:gridCol w="1677971">
                  <a:extLst>
                    <a:ext uri="{9D8B030D-6E8A-4147-A177-3AD203B41FA5}">
                      <a16:colId xmlns:a16="http://schemas.microsoft.com/office/drawing/2014/main" val="1733806174"/>
                    </a:ext>
                  </a:extLst>
                </a:gridCol>
                <a:gridCol w="1728471">
                  <a:extLst>
                    <a:ext uri="{9D8B030D-6E8A-4147-A177-3AD203B41FA5}">
                      <a16:colId xmlns:a16="http://schemas.microsoft.com/office/drawing/2014/main" val="817387915"/>
                    </a:ext>
                  </a:extLst>
                </a:gridCol>
              </a:tblGrid>
              <a:tr h="851389">
                <a:tc>
                  <a:txBody>
                    <a:bodyPr/>
                    <a:lstStyle/>
                    <a:p>
                      <a:pPr algn="ctr"/>
                      <a:r>
                        <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PERSONAL, SOCIAL &amp; EMOTIONAL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New Beginnings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Class Rules and Routines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Supporting children to build relationships</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Getting on and falling out</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How to deal with different emotions – </a:t>
                      </a:r>
                      <a:r>
                        <a:rPr lang="en-US" sz="1000" b="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colour</a:t>
                      </a: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monster</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Self - Confidence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Build constructive and respectful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Good to be me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Learning about qualities , similarities &amp; differences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Identify and moderate their own feelings socially and emotionally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Relationships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makes a good friend?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Healthy me</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Looking after pets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Looking After our Planet </a:t>
                      </a:r>
                    </a:p>
                    <a:p>
                      <a:pPr algn="ct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Keeping Safe</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Looking after others</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Dreams and Goals </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Taking part in sports day -  Winning and losing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How I’ve changed - Look how far I've come!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Transition for Y1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35142310"/>
                  </a:ext>
                </a:extLst>
              </a:tr>
            </a:tbl>
          </a:graphicData>
        </a:graphic>
      </p:graphicFrame>
      <p:graphicFrame>
        <p:nvGraphicFramePr>
          <p:cNvPr id="9" name="Table 8">
            <a:extLst>
              <a:ext uri="{FF2B5EF4-FFF2-40B4-BE49-F238E27FC236}">
                <a16:creationId xmlns:a16="http://schemas.microsoft.com/office/drawing/2014/main" id="{D9C97D3D-306E-4357-A7C8-AEEF8821CDFF}"/>
              </a:ext>
            </a:extLst>
          </p:cNvPr>
          <p:cNvGraphicFramePr>
            <a:graphicFrameLocks noGrp="1"/>
          </p:cNvGraphicFramePr>
          <p:nvPr>
            <p:extLst>
              <p:ext uri="{D42A27DB-BD31-4B8C-83A1-F6EECF244321}">
                <p14:modId xmlns:p14="http://schemas.microsoft.com/office/powerpoint/2010/main" val="1537085543"/>
              </p:ext>
            </p:extLst>
          </p:nvPr>
        </p:nvGraphicFramePr>
        <p:xfrm>
          <a:off x="197738" y="3988714"/>
          <a:ext cx="11802584" cy="2407920"/>
        </p:xfrm>
        <a:graphic>
          <a:graphicData uri="http://schemas.openxmlformats.org/drawingml/2006/table">
            <a:tbl>
              <a:tblPr firstRow="1" bandRow="1">
                <a:tableStyleId>{5C22544A-7EE6-4342-B048-85BDC9FD1C3A}</a:tableStyleId>
              </a:tblPr>
              <a:tblGrid>
                <a:gridCol w="1744184">
                  <a:extLst>
                    <a:ext uri="{9D8B030D-6E8A-4147-A177-3AD203B41FA5}">
                      <a16:colId xmlns:a16="http://schemas.microsoft.com/office/drawing/2014/main" val="275617876"/>
                    </a:ext>
                  </a:extLst>
                </a:gridCol>
                <a:gridCol w="3223967">
                  <a:extLst>
                    <a:ext uri="{9D8B030D-6E8A-4147-A177-3AD203B41FA5}">
                      <a16:colId xmlns:a16="http://schemas.microsoft.com/office/drawing/2014/main" val="3497016225"/>
                    </a:ext>
                  </a:extLst>
                </a:gridCol>
                <a:gridCol w="3421930">
                  <a:extLst>
                    <a:ext uri="{9D8B030D-6E8A-4147-A177-3AD203B41FA5}">
                      <a16:colId xmlns:a16="http://schemas.microsoft.com/office/drawing/2014/main" val="1598374242"/>
                    </a:ext>
                  </a:extLst>
                </a:gridCol>
                <a:gridCol w="3412503">
                  <a:extLst>
                    <a:ext uri="{9D8B030D-6E8A-4147-A177-3AD203B41FA5}">
                      <a16:colId xmlns:a16="http://schemas.microsoft.com/office/drawing/2014/main" val="971017142"/>
                    </a:ext>
                  </a:extLst>
                </a:gridCol>
              </a:tblGrid>
              <a:tr h="667304">
                <a:tc rowSpan="2">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PHYSICAL DEVELOPMENT</a:t>
                      </a: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Threading, weaving, playdough, building, construction</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Use tools to effect changes to materials</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Cutting along lines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Develop pencil grip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Teach and model correct letter 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Threading, weaving, playdough, building, construction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Form recognizable letters - most correctly formed</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Handle tools, objects, construction and malleable materials with increasing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Cutting along a curved line, like a circle</a:t>
                      </a: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Zip clothing </a:t>
                      </a:r>
                    </a:p>
                    <a:p>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Threading, weaving, playdough, building, construction</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Develop pencil grip and letter formation continually (write on the line)</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Increasingly precise use of tools &amp; materials, including smaller items</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Draw &amp; cut more complex shapes</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Button clothing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66762845"/>
                  </a:ext>
                </a:extLst>
              </a:tr>
              <a:tr h="76461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Cooperation games e.g.  parachute games</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Ball skills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Outdoor large loose part &amp; trim trail to explore ways of moving, balance, coordination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Moving to music (dance)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Gymnastics – balance, outdoor &amp; indoor equipment</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Changing for PE &amp; when using costumes for role play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Open sans" panose="020B0606030504020204" pitchFamily="34" charset="0"/>
                          <a:ea typeface="Open sans" panose="020B0606030504020204" pitchFamily="34" charset="0"/>
                          <a:cs typeface="Open sans" panose="020B0606030504020204" pitchFamily="34" charset="0"/>
                        </a:rPr>
                        <a:t>PE sessions taught by Primary Sports Stars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06125000"/>
                  </a:ext>
                </a:extLst>
              </a:tr>
            </a:tbl>
          </a:graphicData>
        </a:graphic>
      </p:graphicFrame>
    </p:spTree>
    <p:extLst>
      <p:ext uri="{BB962C8B-B14F-4D97-AF65-F5344CB8AC3E}">
        <p14:creationId xmlns:p14="http://schemas.microsoft.com/office/powerpoint/2010/main" val="419303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221006"/>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panose="020B0606030504020204" pitchFamily="34" charset="0"/>
                <a:ea typeface="Open sans" panose="020B0606030504020204" pitchFamily="34" charset="0"/>
                <a:cs typeface="Open sans" panose="020B0606030504020204" pitchFamily="34" charset="0"/>
              </a:rPr>
              <a:t>Reception Long Term Plan 23-24</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93623296"/>
              </p:ext>
            </p:extLst>
          </p:nvPr>
        </p:nvGraphicFramePr>
        <p:xfrm>
          <a:off x="366318" y="972394"/>
          <a:ext cx="11459364" cy="551688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252535">
                <a:tc>
                  <a:txBody>
                    <a:bodyPr/>
                    <a:lstStyle/>
                    <a:p>
                      <a:pPr algn="ct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252535">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4711586">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Literacy</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Joining in with rhymes and stories</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Reading environmental print</a:t>
                      </a: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Recognizing initial sounds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Exploring dominant hand &amp; tripod grip</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Mark making</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Name writing</a:t>
                      </a: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Lists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initial sounds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Nursery Rhymes - label characters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algn="ctr">
                        <a:lnSpc>
                          <a:spcPct val="100000"/>
                        </a:lnSpc>
                        <a:spcBef>
                          <a:spcPts val="0"/>
                        </a:spcBef>
                        <a:spcAft>
                          <a:spcPts val="0"/>
                        </a:spcAft>
                      </a:pP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Retell stories</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Christmas letters/lists</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Using  story maps and orally retelling stories</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Reading CVC words</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Name writing</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Labelling using initial sounds</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CVC labels</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Story scribing</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Story sequencing</a:t>
                      </a: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The Little Red Hen- sequence the story/add speech bubbles </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The Three Billy Goats Gruff  - create a wanted poster to catch the troll</a:t>
                      </a:r>
                      <a:endPar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algn="ctr">
                        <a:lnSpc>
                          <a:spcPct val="100000"/>
                        </a:lnSpc>
                        <a:spcBef>
                          <a:spcPts val="0"/>
                        </a:spcBef>
                        <a:spcAft>
                          <a:spcPts val="0"/>
                        </a:spcAft>
                      </a:pPr>
                      <a:endPar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endPar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Making up stories - record stories through drawing/mark making </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Read simple captions  and phrases</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a few common exception words matched to RWI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tricky words (red) such as I, me, my, to, the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Writing CVC, CVCC, CCVC words.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Create a story board/map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Lost &amp; Found &amp; Owl Babies - writing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CVC words &amp; simple sentences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Handa’s</a:t>
                      </a: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Surprise - </a:t>
                      </a: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Retell the story in own words/write new version</a:t>
                      </a:r>
                      <a:endPar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Information leaflets about animals in the garden/plants and growing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Re-read books to build confidence, fluency,  understanding &amp; enjoyment</a:t>
                      </a:r>
                    </a:p>
                    <a:p>
                      <a:pPr algn="ctr">
                        <a:lnSpc>
                          <a:spcPct val="100000"/>
                        </a:lnSpc>
                        <a:spcBef>
                          <a:spcPts val="0"/>
                        </a:spcBef>
                        <a:spcAft>
                          <a:spcPts val="0"/>
                        </a:spcAft>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Hungry Caterpillar -describe foods / adjectives </a:t>
                      </a:r>
                    </a:p>
                    <a:p>
                      <a:pPr algn="ctr">
                        <a:lnSpc>
                          <a:spcPct val="100000"/>
                        </a:lnSpc>
                        <a:spcBef>
                          <a:spcPts val="0"/>
                        </a:spcBef>
                        <a:spcAft>
                          <a:spcPts val="0"/>
                        </a:spcAft>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Healthy Food – My Menu / Bean Diary </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captions &amp; </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simple sentences</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Labels and captions – life cycles </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Recount – A trip to the park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algn="ctr">
                        <a:lnSpc>
                          <a:spcPct val="100000"/>
                        </a:lnSpc>
                        <a:spcBef>
                          <a:spcPts val="0"/>
                        </a:spcBef>
                        <a:spcAft>
                          <a:spcPts val="0"/>
                        </a:spcAft>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Jack and the Bean stalk – retell parts of the story / repeated refrains / speech bubbles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algn="ctr">
                        <a:lnSpc>
                          <a:spcPct val="100000"/>
                        </a:lnSpc>
                        <a:spcBef>
                          <a:spcPts val="0"/>
                        </a:spcBef>
                        <a:spcAft>
                          <a:spcPts val="0"/>
                        </a:spcAft>
                      </a:pP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Stories from other cultures and traditions </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Retell a story with actions and / or picture prompts as part of a group - Use story language when acting out a narrative</a:t>
                      </a:r>
                      <a:endPar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phonetically plausible attempts at words</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Beginning to use finger spaces</a:t>
                      </a:r>
                      <a:endPar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Form lower-case and capital letters correctly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Mr </a:t>
                      </a:r>
                      <a:r>
                        <a:rPr lang="en-US" sz="1000" b="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Gumpy’s</a:t>
                      </a: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Outing -  report about the animals falling into the water</a:t>
                      </a:r>
                      <a:endPar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algn="ctr">
                        <a:lnSpc>
                          <a:spcPct val="100000"/>
                        </a:lnSpc>
                        <a:spcBef>
                          <a:spcPts val="0"/>
                        </a:spcBef>
                        <a:spcAft>
                          <a:spcPts val="0"/>
                        </a:spcAft>
                      </a:pPr>
                      <a:endPar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endPar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Listen to stories, accurately anticipating key events &amp; respond to what they hear with relevant comments, questions and reactions. </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Make predictions</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Understands fiction vs non-fiction. Can show the  front cover, back cover, spine, blurb, illustration, illustrator, author and title.</a:t>
                      </a:r>
                    </a:p>
                    <a:p>
                      <a:pPr algn="ctr">
                        <a:lnSpc>
                          <a:spcPct val="100000"/>
                        </a:lnSpc>
                        <a:spcBef>
                          <a:spcPts val="0"/>
                        </a:spcBef>
                        <a:spcAft>
                          <a:spcPts val="0"/>
                        </a:spcAft>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Write a postcard / diary writing </a:t>
                      </a:r>
                    </a:p>
                    <a:p>
                      <a:pPr algn="ctr">
                        <a:lnSpc>
                          <a:spcPct val="100000"/>
                        </a:lnSpc>
                        <a:spcBef>
                          <a:spcPts val="0"/>
                        </a:spcBef>
                        <a:spcAft>
                          <a:spcPts val="0"/>
                        </a:spcAft>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My Holiday – recount </a:t>
                      </a:r>
                      <a:endPar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sentences using a range of tricky words that are spelt correctly. Beginning to use full stops, capital letters and finger spaces.</a:t>
                      </a: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Using familiar texts as a model for writing own stories. </a:t>
                      </a: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algn="ctr">
                        <a:lnSpc>
                          <a:spcPct val="100000"/>
                        </a:lnSpc>
                        <a:spcBef>
                          <a:spcPts val="0"/>
                        </a:spcBef>
                        <a:spcAft>
                          <a:spcPts val="0"/>
                        </a:spcAft>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Big Blue Whale - Write facts about whales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endPar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endPar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24877487"/>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317" y="221006"/>
            <a:ext cx="846369" cy="846369"/>
          </a:xfrm>
          <a:prstGeom prst="rect">
            <a:avLst/>
          </a:prstGeom>
        </p:spPr>
      </p:pic>
    </p:spTree>
    <p:extLst>
      <p:ext uri="{BB962C8B-B14F-4D97-AF65-F5344CB8AC3E}">
        <p14:creationId xmlns:p14="http://schemas.microsoft.com/office/powerpoint/2010/main" val="413768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11462677"/>
              </p:ext>
            </p:extLst>
          </p:nvPr>
        </p:nvGraphicFramePr>
        <p:xfrm>
          <a:off x="287594" y="1234911"/>
          <a:ext cx="11459364" cy="3799187"/>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14780">
                <a:tc>
                  <a:txBody>
                    <a:bodyPr/>
                    <a:lstStyle/>
                    <a:p>
                      <a:pPr algn="ct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395925">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Come Outside!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927207">
                <a:tc>
                  <a:txBody>
                    <a:bodyPr/>
                    <a:lstStyle/>
                    <a:p>
                      <a:pPr algn="ctr"/>
                      <a:r>
                        <a:rPr lang="en-US" sz="1200" b="1" dirty="0" err="1">
                          <a:latin typeface="Open sans" panose="020B0606030504020204" pitchFamily="34" charset="0"/>
                          <a:ea typeface="Open sans" panose="020B0606030504020204" pitchFamily="34" charset="0"/>
                          <a:cs typeface="Open sans" panose="020B0606030504020204" pitchFamily="34" charset="0"/>
                        </a:rPr>
                        <a:t>Maths</a:t>
                      </a: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i="1" dirty="0">
                        <a:solidFill>
                          <a:srgbClr val="CC66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Match and sort,</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Compare amounts,</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Compare size, mass &amp; capacity</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Exploring pattern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Representing, comparing and composition of numbers</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Circles and triangles</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Shapes with 4 sides</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Positional language</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Time</a:t>
                      </a:r>
                    </a:p>
                    <a:p>
                      <a:pPr algn="ctr"/>
                      <a:endPar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Comparing Numbers &amp; Composition</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Compare mass Compare capacity  </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Making Pairs</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Combining 2 groups</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Length &amp; Height</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        Time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Comparing Numbers &amp; Composition</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Bonds to 10,</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3d-shape</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 Pattern</a:t>
                      </a:r>
                    </a:p>
                    <a:p>
                      <a:pPr algn="ctr"/>
                      <a:endParaRPr lang="en-GB"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Building numbers beyond 10</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Counting Patterns beyond 10</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Spatial reasoning</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 Match, rotate, manipulate </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Adding More</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 Taking Away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Doubling, sharing and grouping</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Even and odd</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Spatial reasoning Visualise and build </a:t>
                      </a:r>
                    </a:p>
                    <a:p>
                      <a:pPr algn="ct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Deepening understanding of patterns and relationships,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50951761"/>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77" y="460514"/>
            <a:ext cx="947884" cy="947884"/>
          </a:xfrm>
          <a:prstGeom prst="rect">
            <a:avLst/>
          </a:prstGeom>
        </p:spPr>
      </p:pic>
      <p:sp>
        <p:nvSpPr>
          <p:cNvPr id="2" name="Title 1">
            <a:extLst>
              <a:ext uri="{FF2B5EF4-FFF2-40B4-BE49-F238E27FC236}">
                <a16:creationId xmlns:a16="http://schemas.microsoft.com/office/drawing/2014/main" id="{C16C4103-EE01-6DFB-361B-FCDC6766DB6C}"/>
              </a:ext>
            </a:extLst>
          </p:cNvPr>
          <p:cNvSpPr txBox="1">
            <a:spLocks/>
          </p:cNvSpPr>
          <p:nvPr/>
        </p:nvSpPr>
        <p:spPr>
          <a:xfrm>
            <a:off x="838200" y="221006"/>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panose="020B0606030504020204" pitchFamily="34" charset="0"/>
                <a:ea typeface="Open sans" panose="020B0606030504020204" pitchFamily="34" charset="0"/>
                <a:cs typeface="Open sans" panose="020B0606030504020204" pitchFamily="34" charset="0"/>
              </a:rPr>
              <a:t>Reception Long Term Plan 23-24</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021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246060651"/>
              </p:ext>
            </p:extLst>
          </p:nvPr>
        </p:nvGraphicFramePr>
        <p:xfrm>
          <a:off x="281342" y="718809"/>
          <a:ext cx="11459364" cy="588518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789958">
                  <a:extLst>
                    <a:ext uri="{9D8B030D-6E8A-4147-A177-3AD203B41FA5}">
                      <a16:colId xmlns:a16="http://schemas.microsoft.com/office/drawing/2014/main" val="2865123548"/>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823664">
                  <a:extLst>
                    <a:ext uri="{9D8B030D-6E8A-4147-A177-3AD203B41FA5}">
                      <a16:colId xmlns:a16="http://schemas.microsoft.com/office/drawing/2014/main" val="257349169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213523">
                <a:tc>
                  <a:txBody>
                    <a:bodyPr/>
                    <a:lstStyle/>
                    <a:p>
                      <a:pPr algn="ct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Autumn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Spring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193847">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rPr>
                        <a:t>Terrific Tales!</a:t>
                      </a:r>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331107">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Understanding the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lnSpc>
                          <a:spcPct val="100000"/>
                        </a:lnSpc>
                        <a:spcBef>
                          <a:spcPts val="100"/>
                        </a:spcBef>
                        <a:spcAft>
                          <a:spcPts val="800"/>
                        </a:spcAft>
                        <a:buFontTx/>
                        <a:buNone/>
                      </a:pPr>
                      <a:r>
                        <a:rPr lang="en-GB" sz="950" b="0" dirty="0">
                          <a:solidFill>
                            <a:schemeClr val="tx1"/>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Exploring family &amp; people who matter to us</a:t>
                      </a:r>
                    </a:p>
                    <a:p>
                      <a:pPr marL="0" indent="0" algn="ctr">
                        <a:lnSpc>
                          <a:spcPct val="100000"/>
                        </a:lnSpc>
                        <a:spcBef>
                          <a:spcPts val="100"/>
                        </a:spcBef>
                        <a:spcAft>
                          <a:spcPts val="800"/>
                        </a:spcAft>
                        <a:buFontTx/>
                        <a:buNone/>
                      </a:pPr>
                      <a:r>
                        <a:rPr lang="en-GB" sz="950" b="0" dirty="0">
                          <a:solidFill>
                            <a:schemeClr val="tx1"/>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Sharing own family routines and traditions</a:t>
                      </a:r>
                    </a:p>
                    <a:p>
                      <a:pPr marL="0" indent="0" algn="ctr">
                        <a:lnSpc>
                          <a:spcPct val="100000"/>
                        </a:lnSpc>
                        <a:spcBef>
                          <a:spcPts val="100"/>
                        </a:spcBef>
                        <a:spcAft>
                          <a:spcPts val="800"/>
                        </a:spcAft>
                        <a:buFontTx/>
                        <a:buNone/>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Wider community – who helps us - occupations</a:t>
                      </a:r>
                    </a:p>
                    <a:p>
                      <a:pPr marL="0" indent="0" algn="ctr">
                        <a:lnSpc>
                          <a:spcPct val="100000"/>
                        </a:lnSpc>
                        <a:spcBef>
                          <a:spcPts val="100"/>
                        </a:spcBef>
                        <a:spcAft>
                          <a:spcPts val="800"/>
                        </a:spcAft>
                        <a:buFontTx/>
                        <a:buNone/>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Navigating around our classroom and outdoor areas. Create treasure hunts to find places/ objects within our learning environment</a:t>
                      </a: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How have you changed since a baby?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Forest school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50" b="1"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lnSpc>
                          <a:spcPct val="100000"/>
                        </a:lnSpc>
                        <a:spcBef>
                          <a:spcPts val="100"/>
                        </a:spcBef>
                        <a:spcAft>
                          <a:spcPts val="800"/>
                        </a:spcAft>
                        <a:buFontTx/>
                        <a:buNone/>
                      </a:pPr>
                      <a:r>
                        <a:rPr lang="en-GB" sz="950" b="0" dirty="0">
                          <a:solidFill>
                            <a:schemeClr val="tx1"/>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Talk about what they have done with their families during Christmas’ in the past</a:t>
                      </a:r>
                    </a:p>
                    <a:p>
                      <a:pPr marL="0" indent="0" algn="ctr">
                        <a:lnSpc>
                          <a:spcPct val="100000"/>
                        </a:lnSpc>
                        <a:spcBef>
                          <a:spcPts val="100"/>
                        </a:spcBef>
                        <a:spcAft>
                          <a:spcPts val="800"/>
                        </a:spcAft>
                        <a:buFontTx/>
                        <a:buNone/>
                      </a:pPr>
                      <a:r>
                        <a:rPr lang="en-GB" sz="950" b="0" dirty="0">
                          <a:solidFill>
                            <a:schemeClr val="tx1"/>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Differences in Christmas around the world and in the past</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50" b="0" dirty="0">
                          <a:solidFill>
                            <a:schemeClr val="tx1"/>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Share different cultures versions of famous fairy tales</a:t>
                      </a:r>
                    </a:p>
                    <a:p>
                      <a:pPr marL="0" marR="0" lvl="0" indent="0" algn="ctr" defTabSz="914400" rtl="0" eaLnBrk="1" fontAlgn="auto" latinLnBrk="0" hangingPunct="1">
                        <a:lnSpc>
                          <a:spcPct val="100000"/>
                        </a:lnSpc>
                        <a:spcBef>
                          <a:spcPts val="100"/>
                        </a:spcBef>
                        <a:spcAft>
                          <a:spcPts val="80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80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Forest school  </a:t>
                      </a:r>
                    </a:p>
                    <a:p>
                      <a:pPr marL="0" marR="0" lvl="0" indent="0" algn="ctr" defTabSz="914400" rtl="0" eaLnBrk="1" fontAlgn="auto" latinLnBrk="0" hangingPunct="1">
                        <a:lnSpc>
                          <a:spcPct val="100000"/>
                        </a:lnSpc>
                        <a:spcBef>
                          <a:spcPts val="100"/>
                        </a:spcBef>
                        <a:spcAft>
                          <a:spcPts val="80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80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Comparing habitats around the world</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Using a world map</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we can take care of animals</a:t>
                      </a: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Nocturnal Animals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Observations of animals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t>Use stories to explore a different country</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zoos have changed over the years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Forest school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80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Trip to our local park – our journey</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Recycling &amp; care of our environment</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Observations of plants and animals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Weather, culture, clothing, housing.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Change in living things – plants, weather, seasons,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dirty="0">
                          <a:latin typeface="Open sans" panose="020B0606030504020204" pitchFamily="34" charset="0"/>
                          <a:ea typeface="Open sans" panose="020B0606030504020204" pitchFamily="34" charset="0"/>
                          <a:cs typeface="Open sans" panose="020B0606030504020204" pitchFamily="34" charset="0"/>
                        </a:rPr>
                        <a:t>Building a ‘Bug Hotel’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Forest school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95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they get to school and what mode of transport they use. Introduce the children to a range of transport and where they can be found.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Look at the difference between transport in this country and one other country. Encourage the children to make simple comparisons.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Use bee-bots on simple maps. Encourage the children to use navigational language</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Can children talk about their homes and what there is to do near their homes?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Environments – features of local environment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Introduce children to significant figures who have been to space and begin to understand that these events happened before they were born</a:t>
                      </a: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 </a:t>
                      </a: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a:lnSpc>
                          <a:spcPct val="100000"/>
                        </a:lnSpc>
                        <a:spcBef>
                          <a:spcPts val="100"/>
                        </a:spcBef>
                        <a:spcAft>
                          <a:spcPts val="800"/>
                        </a:spcAft>
                        <a:buFontTx/>
                        <a:buNone/>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 understand where dinosaurs are now and begin to understand that they were alive a very long time ago. </a:t>
                      </a:r>
                    </a:p>
                    <a:p>
                      <a:pPr marL="0" indent="0" algn="ctr">
                        <a:lnSpc>
                          <a:spcPct val="100000"/>
                        </a:lnSpc>
                        <a:spcBef>
                          <a:spcPts val="100"/>
                        </a:spcBef>
                        <a:spcAft>
                          <a:spcPts val="800"/>
                        </a:spcAft>
                        <a:buFontTx/>
                        <a:buNone/>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Learn about what a palaeontologist is and how they explore really old artefacts. Introduce Mary Anning as the first female to find a fossil.</a:t>
                      </a:r>
                    </a:p>
                    <a:p>
                      <a:pPr marL="0" indent="0" algn="ctr">
                        <a:lnSpc>
                          <a:spcPct val="100000"/>
                        </a:lnSpc>
                        <a:spcBef>
                          <a:spcPts val="100"/>
                        </a:spcBef>
                        <a:spcAft>
                          <a:spcPts val="800"/>
                        </a:spcAft>
                        <a:buFontTx/>
                        <a:buNone/>
                      </a:pPr>
                      <a:r>
                        <a:rPr lang="en-US" sz="950" dirty="0">
                          <a:latin typeface="Open sans" panose="020B0606030504020204" pitchFamily="34" charset="0"/>
                          <a:ea typeface="Open sans" panose="020B0606030504020204" pitchFamily="34" charset="0"/>
                          <a:cs typeface="Open sans" panose="020B0606030504020204" pitchFamily="34" charset="0"/>
                        </a:rPr>
                        <a:t>Materials: Floating / Sinking – boat building Metallic / non-metallic objects</a:t>
                      </a:r>
                      <a:endParaRPr lang="en-US"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00000"/>
                        </a:lnSpc>
                        <a:spcBef>
                          <a:spcPts val="100"/>
                        </a:spcBef>
                        <a:spcAft>
                          <a:spcPts val="800"/>
                        </a:spcAft>
                        <a:buFontTx/>
                        <a:buNone/>
                      </a:pPr>
                      <a:r>
                        <a:rPr lang="en-US" sz="950" b="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Seasides</a:t>
                      </a:r>
                      <a:r>
                        <a:rPr lang="en-US"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long ago </a:t>
                      </a:r>
                    </a:p>
                    <a:p>
                      <a:pPr marL="0" indent="0" algn="ctr">
                        <a:lnSpc>
                          <a:spcPct val="100000"/>
                        </a:lnSpc>
                        <a:spcBef>
                          <a:spcPts val="100"/>
                        </a:spcBef>
                        <a:spcAft>
                          <a:spcPts val="800"/>
                        </a:spcAft>
                        <a:buFontTx/>
                        <a:buNone/>
                      </a:pPr>
                      <a:r>
                        <a:rPr lang="en-US" sz="950" dirty="0">
                          <a:latin typeface="Open sans" panose="020B0606030504020204" pitchFamily="34" charset="0"/>
                          <a:ea typeface="Open sans" panose="020B0606030504020204" pitchFamily="34" charset="0"/>
                          <a:cs typeface="Open sans" panose="020B0606030504020204" pitchFamily="34" charset="0"/>
                        </a:rPr>
                        <a:t>Share non-fiction texts that offer an insight into contrasting environments</a:t>
                      </a:r>
                    </a:p>
                    <a:p>
                      <a:pPr marL="0" indent="0" algn="ctr">
                        <a:lnSpc>
                          <a:spcPct val="100000"/>
                        </a:lnSpc>
                        <a:spcBef>
                          <a:spcPts val="100"/>
                        </a:spcBef>
                        <a:spcAft>
                          <a:spcPts val="800"/>
                        </a:spcAft>
                        <a:buFontTx/>
                        <a:buNone/>
                      </a:pPr>
                      <a:r>
                        <a:rPr lang="en-US" sz="950" dirty="0">
                          <a:latin typeface="Open sans" panose="020B0606030504020204" pitchFamily="34" charset="0"/>
                          <a:ea typeface="Open sans" panose="020B0606030504020204" pitchFamily="34" charset="0"/>
                          <a:cs typeface="Open sans" panose="020B0606030504020204" pitchFamily="34" charset="0"/>
                        </a:rPr>
                        <a:t>Listen to how children communicate their understanding of their own environment and contrasting environments through conversation and in play</a:t>
                      </a: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9381019"/>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94" y="98803"/>
            <a:ext cx="783617" cy="783617"/>
          </a:xfrm>
          <a:prstGeom prst="rect">
            <a:avLst/>
          </a:prstGeom>
        </p:spPr>
      </p:pic>
      <p:sp>
        <p:nvSpPr>
          <p:cNvPr id="2" name="Title 1">
            <a:extLst>
              <a:ext uri="{FF2B5EF4-FFF2-40B4-BE49-F238E27FC236}">
                <a16:creationId xmlns:a16="http://schemas.microsoft.com/office/drawing/2014/main" id="{34831A0B-FB59-C3BB-7DAF-064D52EB040C}"/>
              </a:ext>
            </a:extLst>
          </p:cNvPr>
          <p:cNvSpPr txBox="1">
            <a:spLocks/>
          </p:cNvSpPr>
          <p:nvPr/>
        </p:nvSpPr>
        <p:spPr>
          <a:xfrm>
            <a:off x="843102" y="56048"/>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panose="020B0606030504020204" pitchFamily="34" charset="0"/>
                <a:ea typeface="Open sans" panose="020B0606030504020204" pitchFamily="34" charset="0"/>
                <a:cs typeface="Open sans" panose="020B0606030504020204" pitchFamily="34" charset="0"/>
              </a:rPr>
              <a:t>Reception Long Term Plan 23-24</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599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8972796" y="86105"/>
            <a:ext cx="2983308" cy="31469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139785433"/>
              </p:ext>
            </p:extLst>
          </p:nvPr>
        </p:nvGraphicFramePr>
        <p:xfrm>
          <a:off x="366318" y="1133043"/>
          <a:ext cx="11459364" cy="4022907"/>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65819">
                <a:tc>
                  <a:txBody>
                    <a:bodyPr/>
                    <a:lstStyle/>
                    <a:p>
                      <a:pPr algn="ct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339365">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422123">
                <a:tc rowSpan="2">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GB" sz="1000" b="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Joining in with &amp; learning songs, listening to &amp;responding/moving to music, creating own sounds &amp; copying beats in music,  role play, small world play, loose parts play, junk modelling, props &amp; puppets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Self-portraits</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Superhero masks</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Design &amp; make emotion monsters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Make houses for the three little pigs and bridges for the Three Billy Goats</a:t>
                      </a:r>
                    </a:p>
                    <a:p>
                      <a:pPr algn="ctr">
                        <a:lnSpc>
                          <a:spcPct val="107000"/>
                        </a:lnSpc>
                        <a:spcAft>
                          <a:spcPts val="800"/>
                        </a:spcAft>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Castle models </a:t>
                      </a:r>
                    </a:p>
                    <a:p>
                      <a:pPr algn="ctr">
                        <a:lnSpc>
                          <a:spcPct val="107000"/>
                        </a:lnSpc>
                        <a:spcAft>
                          <a:spcPts val="80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Firework picture</a:t>
                      </a:r>
                    </a:p>
                    <a:p>
                      <a:pPr algn="ctr">
                        <a:lnSpc>
                          <a:spcPct val="107000"/>
                        </a:lnSpc>
                        <a:spcAft>
                          <a:spcPts val="80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Christmas decorations, Christmas cards</a:t>
                      </a:r>
                    </a:p>
                    <a:p>
                      <a:pPr algn="ctr">
                        <a:lnSpc>
                          <a:spcPct val="107000"/>
                        </a:lnSpc>
                        <a:spcAft>
                          <a:spcPts val="80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Clay Divas</a:t>
                      </a:r>
                    </a:p>
                    <a:p>
                      <a:pPr algn="ctr">
                        <a:lnSpc>
                          <a:spcPct val="107000"/>
                        </a:lnSpc>
                        <a:spcAft>
                          <a:spcPts val="80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Rousseau’s Tiger / animal prints </a:t>
                      </a:r>
                    </a:p>
                    <a:p>
                      <a:pPr algn="ctr">
                        <a:lnSpc>
                          <a:spcPct val="107000"/>
                        </a:lnSpc>
                        <a:spcAft>
                          <a:spcPts val="800"/>
                        </a:spcAft>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Designing homes for hibernating animals</a:t>
                      </a:r>
                    </a:p>
                    <a:p>
                      <a:pPr algn="ctr">
                        <a:lnSpc>
                          <a:spcPct val="107000"/>
                        </a:lnSpc>
                        <a:spcAft>
                          <a:spcPts val="800"/>
                        </a:spcAft>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Clay hedgehogs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Animal masks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Making lanterns &amp;  Chinese writing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Design &amp; make scarecrows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Pastel drawings, printing, patterns on Easter eggs,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Flowers – pastels &amp; water </a:t>
                      </a:r>
                      <a:r>
                        <a:rPr lang="en-US" sz="1000" b="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colours</a:t>
                      </a: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collage</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Mother’s Day crafts Easter crafts Home Corner role play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Natural art</a:t>
                      </a: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Design and make rocket &amp; things they may need in space</a:t>
                      </a:r>
                    </a:p>
                    <a:p>
                      <a:pPr algn="ct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Junk modelling, houses, bridges boats and transport</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Exploration of other countries – dressing up in different costumes – role play</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Creating outer space pictures </a:t>
                      </a:r>
                    </a:p>
                    <a:p>
                      <a:pPr algn="ct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Sand pictures</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Lighthouse designs</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Paper plate jellyfish </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Salt dough fossils </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Water pictures, collage, shading by adding black or white</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Colour mixing – underwater pictures. </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Father’s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Day Crafts </a:t>
                      </a:r>
                    </a:p>
                    <a:p>
                      <a:pPr algn="ct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63662612"/>
                  </a:ext>
                </a:extLst>
              </a:tr>
            </a:tbl>
          </a:graphicData>
        </a:graphic>
      </p:graphicFrame>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52" y="86105"/>
            <a:ext cx="1046938" cy="10469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597817" y="3655739"/>
            <a:ext cx="1243480" cy="1311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CCAD9D-4F8A-AB71-44AE-D17BD3EEAEAD}"/>
              </a:ext>
            </a:extLst>
          </p:cNvPr>
          <p:cNvSpPr txBox="1">
            <a:spLocks/>
          </p:cNvSpPr>
          <p:nvPr/>
        </p:nvSpPr>
        <p:spPr>
          <a:xfrm>
            <a:off x="843102" y="56048"/>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panose="020B0606030504020204" pitchFamily="34" charset="0"/>
                <a:ea typeface="Open sans" panose="020B0606030504020204" pitchFamily="34" charset="0"/>
                <a:cs typeface="Open sans" panose="020B0606030504020204" pitchFamily="34" charset="0"/>
              </a:rPr>
              <a:t>Reception Long Term Plan 23-24</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8306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014955317"/>
              </p:ext>
            </p:extLst>
          </p:nvPr>
        </p:nvGraphicFramePr>
        <p:xfrm>
          <a:off x="366318" y="651768"/>
          <a:ext cx="11459364" cy="612648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243778">
                <a:tc gridSpan="7">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Early Learning Goals – for the end of the year  - Holistic / best fit Judgement! </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22094">
                <a:tc>
                  <a:txBody>
                    <a:bodyPr/>
                    <a:lstStyle/>
                    <a:p>
                      <a:pPr algn="ctr">
                        <a:lnSpc>
                          <a:spcPct val="100000"/>
                        </a:lnSpc>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 and Language </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0000"/>
                        </a:lnSpc>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Physical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0000"/>
                        </a:lnSpc>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Maths</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105604">
                <a:tc>
                  <a:txBody>
                    <a:bodyPr/>
                    <a:lstStyle/>
                    <a:p>
                      <a:pPr algn="ctr">
                        <a:lnSpc>
                          <a:spcPct val="100000"/>
                        </a:lnSpc>
                        <a:spcAft>
                          <a:spcPts val="0"/>
                        </a:spcAft>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Listening, Attention and Understanding</a:t>
                      </a: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Listen attentively and respond to what they hear with relevant questions, comments and actions when being read to and during whole class discussions and small group interactions</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Make comments about what they have heard and ask questions to clarify their understanding</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Hold conversation when engaged in back-and-forth exchanges with their teacher and peers. </a:t>
                      </a:r>
                      <a:endParaRPr lang="en-US" sz="95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0000"/>
                        </a:lnSpc>
                        <a:spcAft>
                          <a:spcPts val="0"/>
                        </a:spcAft>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Self-Regulation </a:t>
                      </a: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Show an understanding of their own feelings and those of others and begin to regulate their behaviour accordingly. </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Set and work towards simple goals, being able to wait for what they want and control their immediate impulses when appropriate. </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Give focused attention to what the teacher says, responding appropriately even when engaged in activity, and show an ability to follow instructions involving several ideas or actions.</a:t>
                      </a:r>
                    </a:p>
                    <a:p>
                      <a:pPr algn="ctr">
                        <a:lnSpc>
                          <a:spcPct val="100000"/>
                        </a:lnSpc>
                        <a:spcAft>
                          <a:spcPts val="0"/>
                        </a:spcAft>
                      </a:pPr>
                      <a:endPar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Gross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Negotiate space and obstacles safely, with consideration for themselves and others.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Demonstrate strength, balance and coordination when playing.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Move energetically, such as running, jumping, dancing, hopping, skipping and climbing.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Comprehension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Anticipate – where appropriate – key events in stories.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Use and understand recently introduced vocabulary during discussions about stories, non-fiction, rhymes and poems and during role-play.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Word Reading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Say a sound for each letter in the alphabet and at least 10 digraphs.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Read words consistent with their phonic knowledge by sound-blending.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Read aloud simple sentences and books that are consistent with their phonic knowledge, including some common exception words.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Number </a:t>
                      </a: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Have a deep understanding of number to 10, including the composition of each number; </a:t>
                      </a:r>
                    </a:p>
                    <a:p>
                      <a:pPr algn="ctr">
                        <a:lnSpc>
                          <a:spcPct val="100000"/>
                        </a:lnSpc>
                        <a:spcAft>
                          <a:spcPts val="0"/>
                        </a:spcAft>
                      </a:pPr>
                      <a:r>
                        <a:rPr lang="en-US" sz="95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Subitise</a:t>
                      </a: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(recognise quantities without counting) up to 5; - Automatically recall (without reference to rhymes, counting or other aids) number bonds up to 5 (including subtraction facts) and some number bonds to 10, including double facts.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Past and Present </a:t>
                      </a:r>
                    </a:p>
                    <a:p>
                      <a:pPr algn="ctr">
                        <a:lnSpc>
                          <a:spcPct val="100000"/>
                        </a:lnSpc>
                        <a:spcAft>
                          <a:spcPts val="0"/>
                        </a:spcAft>
                      </a:pPr>
                      <a:r>
                        <a:rPr lang="en-US" sz="950"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Talk about the lives of the people around them and their roles in society.</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Know some similarities and differences between things in the past and now, drawing on their experiences and what has been read in class. </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 the past through settings, characters and events encountered in books read in class and storytelling.</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b="1" dirty="0">
                          <a:latin typeface="Open sans" panose="020B0606030504020204" pitchFamily="34" charset="0"/>
                          <a:ea typeface="Open sans" panose="020B0606030504020204" pitchFamily="34" charset="0"/>
                          <a:cs typeface="Open sans" panose="020B0606030504020204" pitchFamily="34" charset="0"/>
                        </a:rPr>
                        <a:t>ELG: People, Culture and Communities </a:t>
                      </a: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Describe their immediate environment using knowledge from observation, discussion, stories, non-fiction texts and maps.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highlight>
                            <a:srgbClr val="FFFF00"/>
                          </a:highlight>
                          <a:latin typeface="Open sans" panose="020B0606030504020204" pitchFamily="34" charset="0"/>
                          <a:ea typeface="Open sans" panose="020B0606030504020204" pitchFamily="34" charset="0"/>
                          <a:cs typeface="Open sans" panose="020B0606030504020204" pitchFamily="34" charset="0"/>
                        </a:rPr>
                        <a:t>Know some similarities and differences between different religious and cultural communities in this country, drawing on their experiences and what has been read </a:t>
                      </a:r>
                      <a:r>
                        <a:rPr lang="en-US" sz="950" dirty="0">
                          <a:latin typeface="Open sans" panose="020B0606030504020204" pitchFamily="34" charset="0"/>
                          <a:ea typeface="Open sans" panose="020B0606030504020204" pitchFamily="34" charset="0"/>
                          <a:cs typeface="Open sans" panose="020B0606030504020204" pitchFamily="34" charset="0"/>
                        </a:rPr>
                        <a:t>in class.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0"/>
                        </a:spcAft>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Creating with Materials </a:t>
                      </a: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Safely use and explore a variety of materials, tools and techniques, experimenting with colour, design, texture, form and function. </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Share their creations, explaining the process they have used; - Make use of props and materials when role playing characters in narratives and stories.</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2" name="Title 1">
            <a:extLst>
              <a:ext uri="{FF2B5EF4-FFF2-40B4-BE49-F238E27FC236}">
                <a16:creationId xmlns:a16="http://schemas.microsoft.com/office/drawing/2014/main" id="{CB8539EB-1FF8-4FB5-8852-281A53D665FE}"/>
              </a:ext>
            </a:extLst>
          </p:cNvPr>
          <p:cNvSpPr txBox="1">
            <a:spLocks/>
          </p:cNvSpPr>
          <p:nvPr/>
        </p:nvSpPr>
        <p:spPr>
          <a:xfrm>
            <a:off x="843102" y="56048"/>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panose="020B0606030504020204" pitchFamily="34" charset="0"/>
                <a:ea typeface="Open sans" panose="020B0606030504020204" pitchFamily="34" charset="0"/>
                <a:cs typeface="Open sans" panose="020B0606030504020204" pitchFamily="34" charset="0"/>
              </a:rPr>
              <a:t>Reception Long Term Plan 23-24</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912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227830795"/>
              </p:ext>
            </p:extLst>
          </p:nvPr>
        </p:nvGraphicFramePr>
        <p:xfrm>
          <a:off x="366318" y="793169"/>
          <a:ext cx="11459364" cy="588100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35323">
                <a:tc gridSpan="7">
                  <a:txBody>
                    <a:bodyPr/>
                    <a:lstStyle/>
                    <a:p>
                      <a:pPr algn="ctr"/>
                      <a:r>
                        <a:rPr lang="en-US" sz="120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Early Learning Goals – for the end of the year  - Holistic / best fit Judgement!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1" dirty="0">
                          <a:solidFill>
                            <a:schemeClr val="tx1"/>
                          </a:solidFill>
                          <a:latin typeface="Open sans" panose="020B0606030504020204" pitchFamily="34" charset="0"/>
                          <a:ea typeface="Open sans" panose="020B0606030504020204" pitchFamily="34" charset="0"/>
                          <a:cs typeface="Open sans" panose="020B0606030504020204" pitchFamily="34" charset="0"/>
                        </a:rPr>
                        <a:t>(continued)</a:t>
                      </a:r>
                      <a:endParaRPr lang="en-GB" sz="1200" b="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55186">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 and Language </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Physical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Maths</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890497">
                <a:tc>
                  <a:txBody>
                    <a:bodyPr/>
                    <a:lstStyle/>
                    <a:p>
                      <a:pPr algn="ctr">
                        <a:lnSpc>
                          <a:spcPct val="100000"/>
                        </a:lnSpc>
                        <a:spcAft>
                          <a:spcPts val="0"/>
                        </a:spcAft>
                      </a:pPr>
                      <a:r>
                        <a:rPr lang="en-US" sz="950" b="1" dirty="0">
                          <a:latin typeface="Open sans" panose="020B0606030504020204" pitchFamily="34" charset="0"/>
                          <a:ea typeface="Open sans" panose="020B0606030504020204" pitchFamily="34" charset="0"/>
                          <a:cs typeface="Open sans" panose="020B0606030504020204" pitchFamily="34" charset="0"/>
                        </a:rPr>
                        <a:t>ELG: Speaking</a:t>
                      </a: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Participate in small group, class and one-to-one discussions, offering their own ideas, using recently introduced vocabulary.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Offer explanations for why things might happen, making use of recently introduced vocabulary from stories, non-fiction, rhymes and poems when appropriate.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 Express their ideas and feelings about their experiences using full sentences, including use of past, present and future tenses and making use of conjunctions, with modelling and support from their teacher. </a:t>
                      </a:r>
                      <a:endParaRPr lang="en-US" sz="95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0000"/>
                        </a:lnSpc>
                        <a:spcAft>
                          <a:spcPts val="0"/>
                        </a:spcAft>
                      </a:pPr>
                      <a:r>
                        <a:rPr lang="en-US" sz="950" b="1" dirty="0">
                          <a:latin typeface="Open sans" panose="020B0606030504020204" pitchFamily="34" charset="0"/>
                          <a:ea typeface="Open sans" panose="020B0606030504020204" pitchFamily="34" charset="0"/>
                          <a:cs typeface="Open sans" panose="020B0606030504020204" pitchFamily="34" charset="0"/>
                        </a:rPr>
                        <a:t>ELG: Managing Self </a:t>
                      </a: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Be confident to try new activities and show independence, resilience and perseverance in the face of challenge.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Explain the reasons for rules, know right from wrong and try to behave accordingly.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Manage their own basic hygiene and personal needs, including dressing, going to the toilet and understanding the importance of healthy food choices.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ELG: Building Relationships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Work and play cooperatively and take turns with others.</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Form positive attachments to adults and friendships with peers;.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Show sensitivity to their own and to others’ needs. </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latin typeface="Open sans" panose="020B0606030504020204" pitchFamily="34" charset="0"/>
                          <a:ea typeface="Open sans" panose="020B0606030504020204" pitchFamily="34" charset="0"/>
                          <a:cs typeface="Open sans" panose="020B0606030504020204" pitchFamily="34" charset="0"/>
                        </a:rPr>
                        <a:t>ELG: Fine Motor Skills </a:t>
                      </a:r>
                      <a:r>
                        <a:rPr lang="en-US" sz="950" dirty="0">
                          <a:latin typeface="Open sans" panose="020B0606030504020204" pitchFamily="34" charset="0"/>
                          <a:ea typeface="Open sans" panose="020B0606030504020204" pitchFamily="34" charset="0"/>
                          <a:cs typeface="Open sans" panose="020B0606030504020204" pitchFamily="34" charset="0"/>
                        </a:rPr>
                        <a:t>Hold a pencil effectively in preparation for fluent writing – using the tripod grip in almost all cases.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Use a range of small tools, including scissors, paint brushes and cutlery.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Begin to show accuracy and care when drawing. </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latin typeface="Open sans" panose="020B0606030504020204" pitchFamily="34" charset="0"/>
                          <a:ea typeface="Open sans" panose="020B0606030504020204" pitchFamily="34" charset="0"/>
                          <a:cs typeface="Open sans" panose="020B0606030504020204" pitchFamily="34" charset="0"/>
                        </a:rPr>
                        <a:t>ELG: Writing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Write recognisable letters, most of which are correctly formed.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Spell words by identifying sounds in them and representing the sounds with a letter or letters.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 Write simple phrases and sentences that can be read by others.</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US" sz="950" b="1" dirty="0">
                          <a:latin typeface="Open sans" panose="020B0606030504020204" pitchFamily="34" charset="0"/>
                          <a:ea typeface="Open sans" panose="020B0606030504020204" pitchFamily="34" charset="0"/>
                          <a:cs typeface="Open sans" panose="020B0606030504020204" pitchFamily="34" charset="0"/>
                        </a:rPr>
                        <a:t>ELG: Numerical Patterns </a:t>
                      </a: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Verbally count beyond 20, recognising the pattern of the counting system; - Compare quantities up to 10 in different contexts, recognising when one quantity is greater than, less than or the same as the other quantity. </a:t>
                      </a: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 Explore and represent patterns within numbers up to 10, including evens and odds, double facts and how quantities can be distributed equally.</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Explain some similarities and differences between life in this country and life in other countries, drawing on knowledge from stories, non-fiction texts and – when appropriate – maps.</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b="1" dirty="0">
                          <a:latin typeface="Open sans" panose="020B0606030504020204" pitchFamily="34" charset="0"/>
                          <a:ea typeface="Open sans" panose="020B0606030504020204" pitchFamily="34" charset="0"/>
                          <a:cs typeface="Open sans" panose="020B0606030504020204" pitchFamily="34" charset="0"/>
                        </a:rPr>
                        <a:t>ELG: The Natural World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Explore the natural world around them, making observations and drawing pictures of animals and plants.</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Know some similarities and differences between the natural world around them and contrasting environments, drawing on their experiences and what has been read in class.</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Understand some important processes and changes in the natural world around them, including the seasons and changing states of matter.</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0"/>
                        </a:spcAft>
                      </a:pPr>
                      <a:r>
                        <a:rPr lang="en-US" sz="950" b="1" dirty="0">
                          <a:latin typeface="Open sans" panose="020B0606030504020204" pitchFamily="34" charset="0"/>
                          <a:ea typeface="Open sans" panose="020B0606030504020204" pitchFamily="34" charset="0"/>
                          <a:cs typeface="Open sans" panose="020B0606030504020204" pitchFamily="34" charset="0"/>
                        </a:rPr>
                        <a:t>ELG: Being Imaginative and Expressive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Invent, adapt and recount narratives and stories with peers and their teacher.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 Sing a range of well-known nursery rhymes and songs; Perform songs, rhymes, poems and stories with others, and – when appropriate – try to move in time with music. </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2" name="Title 1">
            <a:extLst>
              <a:ext uri="{FF2B5EF4-FFF2-40B4-BE49-F238E27FC236}">
                <a16:creationId xmlns:a16="http://schemas.microsoft.com/office/drawing/2014/main" id="{658F50A7-31AC-26AA-BFC4-8C5A8F1A7F53}"/>
              </a:ext>
            </a:extLst>
          </p:cNvPr>
          <p:cNvSpPr txBox="1">
            <a:spLocks/>
          </p:cNvSpPr>
          <p:nvPr/>
        </p:nvSpPr>
        <p:spPr>
          <a:xfrm>
            <a:off x="843102" y="56048"/>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panose="020B0606030504020204" pitchFamily="34" charset="0"/>
                <a:ea typeface="Open sans" panose="020B0606030504020204" pitchFamily="34" charset="0"/>
                <a:cs typeface="Open sans" panose="020B0606030504020204" pitchFamily="34" charset="0"/>
              </a:rPr>
              <a:t>Reception Long Term Plan 23-24</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24095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F51F21D150EA4799E89FCF8E0AAF78" ma:contentTypeVersion="14" ma:contentTypeDescription="Create a new document." ma:contentTypeScope="" ma:versionID="dd21a82815885ffe98cefd8f4a4108a6">
  <xsd:schema xmlns:xsd="http://www.w3.org/2001/XMLSchema" xmlns:xs="http://www.w3.org/2001/XMLSchema" xmlns:p="http://schemas.microsoft.com/office/2006/metadata/properties" xmlns:ns3="865abf20-dd62-47d4-a52f-0bcd517e5adf" xmlns:ns4="ded35f44-84bb-4cd4-8680-ad9fc9009400" targetNamespace="http://schemas.microsoft.com/office/2006/metadata/properties" ma:root="true" ma:fieldsID="f3344ec5889f952b0fd61ddd91347bb1" ns3:_="" ns4:_="">
    <xsd:import namespace="865abf20-dd62-47d4-a52f-0bcd517e5adf"/>
    <xsd:import namespace="ded35f44-84bb-4cd4-8680-ad9fc900940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5abf20-dd62-47d4-a52f-0bcd517e5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d35f44-84bb-4cd4-8680-ad9fc900940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DE92D1-3E8C-4009-941D-BA3EBFA0B65B}">
  <ds:schemaRefs>
    <ds:schemaRef ds:uri="http://schemas.microsoft.com/sharepoint/v3/contenttype/forms"/>
  </ds:schemaRefs>
</ds:datastoreItem>
</file>

<file path=customXml/itemProps2.xml><?xml version="1.0" encoding="utf-8"?>
<ds:datastoreItem xmlns:ds="http://schemas.openxmlformats.org/officeDocument/2006/customXml" ds:itemID="{E004F7EC-831D-495A-9611-27A50CD588E0}">
  <ds:schemaRefs>
    <ds:schemaRef ds:uri="http://purl.org/dc/elements/1.1/"/>
    <ds:schemaRef ds:uri="http://schemas.microsoft.com/office/infopath/2007/PartnerControls"/>
    <ds:schemaRef ds:uri="http://purl.org/dc/dcmitype/"/>
    <ds:schemaRef ds:uri="http://schemas.microsoft.com/office/2006/metadata/properties"/>
    <ds:schemaRef ds:uri="ded35f44-84bb-4cd4-8680-ad9fc9009400"/>
    <ds:schemaRef ds:uri="http://purl.org/dc/terms/"/>
    <ds:schemaRef ds:uri="http://schemas.microsoft.com/office/2006/documentManagement/types"/>
    <ds:schemaRef ds:uri="http://schemas.openxmlformats.org/package/2006/metadata/core-properties"/>
    <ds:schemaRef ds:uri="865abf20-dd62-47d4-a52f-0bcd517e5adf"/>
    <ds:schemaRef ds:uri="http://www.w3.org/XML/1998/namespace"/>
  </ds:schemaRefs>
</ds:datastoreItem>
</file>

<file path=customXml/itemProps3.xml><?xml version="1.0" encoding="utf-8"?>
<ds:datastoreItem xmlns:ds="http://schemas.openxmlformats.org/officeDocument/2006/customXml" ds:itemID="{D340B43D-A7F4-43FD-8BEF-AB4A91ACE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5abf20-dd62-47d4-a52f-0bcd517e5adf"/>
    <ds:schemaRef ds:uri="ded35f44-84bb-4cd4-8680-ad9fc90094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TotalTime>
  <Words>3195</Words>
  <Application>Microsoft Office PowerPoint</Application>
  <PresentationFormat>Widescreen</PresentationFormat>
  <Paragraphs>606</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 Light</vt:lpstr>
      <vt:lpstr>Open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Kate Ruddock</cp:lastModifiedBy>
  <cp:revision>127</cp:revision>
  <dcterms:created xsi:type="dcterms:W3CDTF">2021-06-03T07:59:39Z</dcterms:created>
  <dcterms:modified xsi:type="dcterms:W3CDTF">2023-10-10T16:08:45Z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0x01010053F51F21D150EA4799E89FCF8E0AAF78</vt:lpwstr>
  </property>
</Properties>
</file>